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3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441" r:id="rId3"/>
    <p:sldId id="453" r:id="rId4"/>
    <p:sldId id="445" r:id="rId5"/>
    <p:sldId id="444" r:id="rId6"/>
    <p:sldId id="446" r:id="rId7"/>
    <p:sldId id="447" r:id="rId8"/>
    <p:sldId id="443" r:id="rId9"/>
    <p:sldId id="451" r:id="rId10"/>
    <p:sldId id="449" r:id="rId11"/>
    <p:sldId id="450" r:id="rId12"/>
    <p:sldId id="452" r:id="rId13"/>
    <p:sldId id="42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5CF063D-1B67-B646-BDB3-054F905F6600}">
          <p14:sldIdLst>
            <p14:sldId id="256"/>
            <p14:sldId id="441"/>
            <p14:sldId id="453"/>
            <p14:sldId id="445"/>
            <p14:sldId id="444"/>
            <p14:sldId id="446"/>
            <p14:sldId id="447"/>
            <p14:sldId id="443"/>
            <p14:sldId id="451"/>
            <p14:sldId id="449"/>
            <p14:sldId id="450"/>
            <p14:sldId id="452"/>
            <p14:sldId id="424"/>
          </p14:sldIdLst>
        </p14:section>
        <p14:section name="文本信息挖掘" id="{1DDD8D60-C62D-0A4D-B507-BFB4878DFBF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8FC"/>
    <a:srgbClr val="6E2465"/>
    <a:srgbClr val="C13228"/>
    <a:srgbClr val="F5D4ED"/>
    <a:srgbClr val="EAD8CB"/>
    <a:srgbClr val="9E5A9A"/>
    <a:srgbClr val="9B261E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9"/>
    <p:restoredTop sz="94099"/>
  </p:normalViewPr>
  <p:slideViewPr>
    <p:cSldViewPr snapToGrid="0" snapToObjects="1">
      <p:cViewPr varScale="1">
        <p:scale>
          <a:sx n="154" d="100"/>
          <a:sy n="154" d="100"/>
        </p:scale>
        <p:origin x="232" y="2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68D2339-D729-3746-BFAD-766C4E113CD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2623222-0CB1-8E4D-AB05-F2664F36A0AB}" type="pres">
      <dgm:prSet presAssocID="{368D2339-D729-3746-BFAD-766C4E113CDE}" presName="Name0" presStyleCnt="0">
        <dgm:presLayoutVars>
          <dgm:dir/>
          <dgm:resizeHandles val="exact"/>
        </dgm:presLayoutVars>
      </dgm:prSet>
      <dgm:spPr/>
    </dgm:pt>
  </dgm:ptLst>
  <dgm:cxnLst>
    <dgm:cxn modelId="{59D962FA-954D-234E-B0FD-6D95256E8FFD}" type="presOf" srcId="{368D2339-D729-3746-BFAD-766C4E113CDE}" destId="{92623222-0CB1-8E4D-AB05-F2664F36A0A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C5D53-AC6C-BC4E-8B47-D471CD62C38F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0854D-CB69-F442-8427-A3D7B698C8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6524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老师们下午好：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我是2016级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专业的学生，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吴铭英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。我的毕业论文选题是</a:t>
            </a:r>
            <a:r>
              <a:rPr kumimoji="1"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学习词典中成语例句的用途分类与提取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本论文是在俞敬松老师的指导下完成的。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21047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63556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51692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26522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7453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49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812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124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3855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2017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9285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0945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下面我将从以下几个方面向老师们介绍我的论文主要内容。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由侧边栏的五个部分组成。第一部分是研究背景，背景一是本研究隶属于</a:t>
            </a:r>
            <a:r>
              <a:rPr lang="zh-CN" altLang="en-US" sz="1200" dirty="0">
                <a:latin typeface="SimSun" panose="02010600030101010101" pitchFamily="2" charset="-122"/>
                <a:ea typeface="SimSun" panose="02010600030101010101" pitchFamily="2" charset="-122"/>
              </a:rPr>
              <a:t>社科院语言研究所词典编纂相关课题；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景二是语言背景，即成语在日常语言环境中使用频次较高，而例句作为语言学习的重要组成部分，对它的研究很有价值。当前，已有辞典中的例句仍存在较大问题，其中突出的问题包括义项不匹配和例句缺失或不当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本文针对以上问题展开了相关的研究，并提供相应的解决方案，可概括为一个目的两个方案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最终的目的是</a:t>
            </a:r>
            <a:r>
              <a:rPr lang="zh-CN" altLang="zh-CN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提高成语词典编纂效率和质量</a:t>
            </a:r>
            <a:r>
              <a:rPr lang="zh-CN" altLang="en-US" sz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  <a:endParaRPr lang="en-US" altLang="zh-CN" sz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  <a:p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如何提高，即通过方案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的词义归纳方法和方案</a:t>
            </a:r>
            <a:r>
              <a:rPr lang="en-US" altLang="zh-CN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2</a:t>
            </a:r>
            <a:r>
              <a:rPr lang="zh-CN" altLang="en-US" sz="12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的成语优质例句设计，辅助词典编者筛选例句，从而提高编纂效率和质量。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0854D-CB69-F442-8427-A3D7B698C867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8006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27CC56-6FE6-5D46-9102-AE2C8887FF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6897EF-1772-954C-ABE5-107B4EFB29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8917D0-309B-0E44-B591-2E83AF0D4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16319E-A433-1242-A41B-C129CA54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CF0DFD-2D70-E549-BBE8-0C2759501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4291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E9C3D1-9A3D-CB44-B237-F7F6FD8DC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915A58-B480-FA4F-AE8B-94CC51162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39E37E-FAFB-C441-8B8C-1169757EA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CF547E-BD62-B04B-B4DD-AE9B92019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D757DA-7A04-CE46-853B-039AA567A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3879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6325D8-ED91-0F41-AEE8-245E849B0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A8030FD-1A40-8D42-8E77-DE7A47130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0B2F95-B0C8-9042-AC17-A0BB4DD28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335354-C282-0D4C-9DD7-EFF5B4899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C48B85-256F-6B47-820E-7675CF7DF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509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49AA7-14EE-4B4A-934B-31D59C64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10658F-6424-A94C-965E-3F6054570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59719A-46B7-3B47-8B0B-0ED4179DA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BCCBFE-0B4C-474E-A0C5-1ADB310E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614836-7548-7145-B635-6FA351ED4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1102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AF38F8-B115-1A4C-AB42-FC9CB9C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FF2253-F872-AF47-8306-F477C6DB0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11A06E-F88A-2946-A2A9-0D42DEABF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98AE03-BE13-9742-BE6C-900682B0D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8BEE6E-6892-5F4A-BF1B-082A44CBC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633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4AF390-316D-7249-BA94-82F8255CC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A20B4F-AFDB-F84F-A48D-332147F6A8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8B9219-EC51-EB47-8CED-A9A301036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7E0926-310A-D142-8982-0F8775FBB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2B9E82-69C7-AD48-A5F8-4F78D0510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38EBE7-378B-DE47-9BF9-F0D2EA44D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8083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320F79-5D73-1348-8190-1D47A8812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BF55B5-E4F9-F14B-9622-649A7F7D0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CA4ADB-8F5F-9542-B1D0-08ABF2607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9DC0DA-15DB-454C-911B-FF49AC3351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6474025-877A-134F-A8CE-0C9076C2BD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A990AA3-AE73-5540-8BFB-10147822E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0803EE0-A8B1-384D-82EE-05BC53BA7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6A391E8-D5B3-5F48-AB00-CACBB71D2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8527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34034B-AE17-5C4B-B5E8-499BD4D0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84B7EC-88F0-4743-877C-6D558A10F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789FAE2-5548-9E40-B436-94EEED282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E9B34F3-4BF4-D14D-A8FC-AF250D34F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6138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605115-8972-E04E-BC39-C64100F6B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EBC8D52-CAA5-5047-B683-59E370116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4D87B4-10E3-3240-99E4-1CD2616DA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4917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6B2367-5482-3C46-A6E1-75CC64CD1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4D1EB9-23BD-1543-A41C-CFD597AAD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1D3CEE-F64D-B949-8167-B1AE9E1C63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38BD5CC-2051-0F4D-9212-83FE02CED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68DCB7-5D4F-A04C-83DB-CA8BDA6F7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86C260-C9A4-8B40-A0C0-428E9F119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1104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49100A-EB47-B242-A9AE-06719A791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B657F20-902F-D848-B77B-08E0360F12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162B52-8D9A-7544-AC92-6690C39B56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C644BC6-63E3-1D44-A17C-CD0F10B48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582485-EB76-594C-A2DC-BE1DE5E7A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6AADC5-1FEE-EF47-A539-E92EC8C41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2854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25AA067-1FA7-9A4B-A5AC-4E4B805D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15CB8F-9B14-F541-B259-D23B6D7A7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15B139-A07E-5B49-A7B1-524B8BE402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4C8D1-2A25-754F-84F3-059C8CFEEC8D}" type="datetimeFigureOut">
              <a:rPr kumimoji="1" lang="zh-CN" altLang="en-US" smtClean="0"/>
              <a:t>2021/11/2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26EBA5-3A44-5346-A2EA-F36157291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C82821-26DF-E049-8375-79F62CF4E7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3B1DB-D72F-BD41-B7FA-C0520EB70B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314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Relationship Id="rId9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10" Type="http://schemas.openxmlformats.org/officeDocument/2006/relationships/image" Target="../media/image19.png"/><Relationship Id="rId4" Type="http://schemas.openxmlformats.org/officeDocument/2006/relationships/diagramLayout" Target="../diagrams/layout10.xml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Relationship Id="rId9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10" Type="http://schemas.microsoft.com/office/2007/relationships/hdphoto" Target="../media/hdphoto1.wdp"/><Relationship Id="rId4" Type="http://schemas.openxmlformats.org/officeDocument/2006/relationships/diagramLayout" Target="../diagrams/layout4.xml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6.xml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11" Type="http://schemas.openxmlformats.org/officeDocument/2006/relationships/image" Target="../media/image15.JPG"/><Relationship Id="rId5" Type="http://schemas.openxmlformats.org/officeDocument/2006/relationships/diagramQuickStyle" Target="../diagrams/quickStyle7.xml"/><Relationship Id="rId10" Type="http://schemas.openxmlformats.org/officeDocument/2006/relationships/image" Target="../media/image14.png"/><Relationship Id="rId4" Type="http://schemas.openxmlformats.org/officeDocument/2006/relationships/diagramLayout" Target="../diagrams/layout7.xml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11" Type="http://schemas.openxmlformats.org/officeDocument/2006/relationships/image" Target="../media/image16.png"/><Relationship Id="rId5" Type="http://schemas.openxmlformats.org/officeDocument/2006/relationships/diagramQuickStyle" Target="../diagrams/quickStyle8.xml"/><Relationship Id="rId10" Type="http://schemas.openxmlformats.org/officeDocument/2006/relationships/image" Target="../media/image15.JPG"/><Relationship Id="rId4" Type="http://schemas.openxmlformats.org/officeDocument/2006/relationships/diagramLayout" Target="../diagrams/layout8.xml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F5DF6573-DDAF-404E-B54B-F05C4A94A612}"/>
              </a:ext>
            </a:extLst>
          </p:cNvPr>
          <p:cNvSpPr/>
          <p:nvPr/>
        </p:nvSpPr>
        <p:spPr>
          <a:xfrm>
            <a:off x="0" y="1697818"/>
            <a:ext cx="12192000" cy="3128963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latin typeface="SimSun" panose="02010600030101010101" pitchFamily="2" charset="-122"/>
                <a:ea typeface="SimSun" panose="02010600030101010101" pitchFamily="2" charset="-122"/>
              </a:rPr>
              <a:t>Python</a:t>
            </a:r>
            <a:r>
              <a:rPr kumimoji="1" lang="zh-CN" altLang="en-US" sz="4000" dirty="0">
                <a:latin typeface="SimSun" panose="02010600030101010101" pitchFamily="2" charset="-122"/>
                <a:ea typeface="SimSun" panose="02010600030101010101" pitchFamily="2" charset="-122"/>
              </a:rPr>
              <a:t>第三课</a:t>
            </a:r>
            <a:r>
              <a:rPr kumimoji="1" lang="en-US" altLang="zh-CN" sz="4000" dirty="0">
                <a:latin typeface="SimSun" panose="02010600030101010101" pitchFamily="2" charset="-122"/>
                <a:ea typeface="SimSun" panose="02010600030101010101" pitchFamily="2" charset="-122"/>
              </a:rPr>
              <a:t>——</a:t>
            </a:r>
            <a:r>
              <a:rPr kumimoji="1" lang="zh-CN" altLang="en-US" sz="4000" dirty="0">
                <a:latin typeface="SimSun" panose="02010600030101010101" pitchFamily="2" charset="-122"/>
                <a:ea typeface="SimSun" panose="02010600030101010101" pitchFamily="2" charset="-122"/>
              </a:rPr>
              <a:t>基本结构（顺序）</a:t>
            </a:r>
          </a:p>
        </p:txBody>
      </p:sp>
      <p:pic>
        <p:nvPicPr>
          <p:cNvPr id="8" name="图形 7" descr="学位帽">
            <a:extLst>
              <a:ext uri="{FF2B5EF4-FFF2-40B4-BE49-F238E27FC236}">
                <a16:creationId xmlns:a16="http://schemas.microsoft.com/office/drawing/2014/main" id="{02BCCFD4-3AD4-624F-A75D-6061BF0679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25220" y="4219694"/>
            <a:ext cx="579120" cy="57912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CE5E7EB-7823-5440-8B17-1D6ACC314478}"/>
              </a:ext>
            </a:extLst>
          </p:cNvPr>
          <p:cNvSpPr txBox="1"/>
          <p:nvPr/>
        </p:nvSpPr>
        <p:spPr>
          <a:xfrm>
            <a:off x="4104340" y="432458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授课人</a:t>
            </a:r>
            <a:r>
              <a:rPr kumimoji="1" lang="en-US" altLang="zh-CN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kumimoji="1" lang="zh-CN" altLang="en-US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吴铭英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BD6A2F-38EB-A943-84B0-AEB4F1062A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46660"/>
            <a:ext cx="5822525" cy="151829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04CA808-D950-044B-AB5E-4A9623D7F66F}"/>
              </a:ext>
            </a:extLst>
          </p:cNvPr>
          <p:cNvSpPr txBox="1"/>
          <p:nvPr/>
        </p:nvSpPr>
        <p:spPr>
          <a:xfrm>
            <a:off x="6988365" y="432651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时间</a:t>
            </a:r>
            <a:r>
              <a:rPr kumimoji="1" lang="en-US" altLang="zh-CN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2021</a:t>
            </a:r>
            <a:r>
              <a:rPr kumimoji="1" lang="zh-CN" altLang="en-US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年</a:t>
            </a:r>
            <a:r>
              <a:rPr kumimoji="1" lang="en-US" altLang="zh-CN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11</a:t>
            </a:r>
            <a:r>
              <a:rPr kumimoji="1" lang="zh-CN" altLang="en-US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月</a:t>
            </a:r>
            <a:endParaRPr kumimoji="1" lang="zh-CN" altLang="en-US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3" name="图形 2" descr="日历">
            <a:extLst>
              <a:ext uri="{FF2B5EF4-FFF2-40B4-BE49-F238E27FC236}">
                <a16:creationId xmlns:a16="http://schemas.microsoft.com/office/drawing/2014/main" id="{6C89ADCF-7ABA-1244-B054-57BB9B08D2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7169" y="4219694"/>
            <a:ext cx="579120" cy="5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54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92433"/>
            <a:ext cx="88988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——</a:t>
            </a:r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没练够？试试青工赛真题吧！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kumimoji="1" lang="zh-CN" altLang="zh-CN" sz="200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2656BCC-40E6-E645-B293-4AB59E39056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5174"/>
          <a:stretch/>
        </p:blipFill>
        <p:spPr>
          <a:xfrm>
            <a:off x="1762539" y="1275084"/>
            <a:ext cx="10265352" cy="497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86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92433"/>
            <a:ext cx="88988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——</a:t>
            </a:r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参考答案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kumimoji="1" lang="zh-CN" altLang="zh-CN" sz="200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CC3C22-2334-794E-98E1-F1D245A34F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55339" y="1254727"/>
            <a:ext cx="5245100" cy="3937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ECBD1C6-356B-B14E-B6B1-38FD1D88ED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93105" y="1254727"/>
            <a:ext cx="4767591" cy="3937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6E3B56D-32BA-D54F-BEFB-1EC988111354}"/>
              </a:ext>
            </a:extLst>
          </p:cNvPr>
          <p:cNvSpPr txBox="1"/>
          <p:nvPr/>
        </p:nvSpPr>
        <p:spPr>
          <a:xfrm>
            <a:off x="3471863" y="5572125"/>
            <a:ext cx="50434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两种思维方式</a:t>
            </a:r>
            <a:endParaRPr kumimoji="1" lang="en-US" altLang="zh-CN" sz="2800" dirty="0"/>
          </a:p>
          <a:p>
            <a:r>
              <a:rPr kumimoji="1" lang="zh-CN" altLang="en-US" sz="2800" dirty="0"/>
              <a:t>想一想？</a:t>
            </a:r>
            <a:endParaRPr kumimoji="1"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2982644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92433"/>
            <a:ext cx="88988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——</a:t>
            </a:r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没练够？试试青工赛真题吧！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kumimoji="1" lang="zh-CN" altLang="zh-CN" sz="200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2656BCC-40E6-E645-B293-4AB59E39056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5174"/>
          <a:stretch/>
        </p:blipFill>
        <p:spPr>
          <a:xfrm>
            <a:off x="1762539" y="1275084"/>
            <a:ext cx="10265352" cy="497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880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0" y="1051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语言特点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3435262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编程之旅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1" name="矩形 10">
            <a:hlinkClick r:id="" action="ppaction://noaction"/>
            <a:extLst>
              <a:ext uri="{FF2B5EF4-FFF2-40B4-BE49-F238E27FC236}">
                <a16:creationId xmlns:a16="http://schemas.microsoft.com/office/drawing/2014/main" id="{932088E8-A0D9-EF49-A921-49953A4A8F84}"/>
              </a:ext>
            </a:extLst>
          </p:cNvPr>
          <p:cNvSpPr/>
          <p:nvPr/>
        </p:nvSpPr>
        <p:spPr>
          <a:xfrm>
            <a:off x="19575" y="4570559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作业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491430" y="0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91635"/>
            <a:ext cx="4068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参考文献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22D1B3F-7C57-574D-9472-753BE7C543EA}"/>
              </a:ext>
            </a:extLst>
          </p:cNvPr>
          <p:cNvSpPr txBox="1"/>
          <p:nvPr/>
        </p:nvSpPr>
        <p:spPr>
          <a:xfrm>
            <a:off x="2063583" y="1244498"/>
            <a:ext cx="95954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浙江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信息技术教材八年级上册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信息学竞赛</a:t>
            </a:r>
            <a:endParaRPr lang="en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Python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学习手册 第三版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与孩子一起学编程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北京大学软件与微电子学院 高天放 </a:t>
            </a:r>
            <a:r>
              <a:rPr kumimoji="1"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Python</a:t>
            </a: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课件</a:t>
            </a:r>
            <a:endParaRPr kumimoji="1"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笨方法学</a:t>
            </a:r>
            <a:r>
              <a:rPr kumimoji="1"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 err="1">
                <a:latin typeface="SimSun" panose="02010600030101010101" pitchFamily="2" charset="-122"/>
                <a:ea typeface="SimSun" panose="02010600030101010101" pitchFamily="2" charset="-122"/>
              </a:rPr>
              <a:t>Github</a:t>
            </a: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kumimoji="1"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python100</a:t>
            </a:r>
            <a:r>
              <a:rPr kumimoji="1"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天从新手到大师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299965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编程环境</a:t>
            </a:r>
          </a:p>
        </p:txBody>
      </p:sp>
      <p:sp>
        <p:nvSpPr>
          <p:cNvPr id="15" name="矩形 14">
            <a:hlinkClick r:id="" action="ppaction://noaction"/>
            <a:extLst>
              <a:ext uri="{FF2B5EF4-FFF2-40B4-BE49-F238E27FC236}">
                <a16:creationId xmlns:a16="http://schemas.microsoft.com/office/drawing/2014/main" id="{CD552EF1-F104-5A4E-845E-2269C757B04A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参考文献</a:t>
            </a:r>
            <a:endParaRPr kumimoji="1" lang="zh-CN" altLang="zh-CN" sz="200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8259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-39149" y="-3477"/>
            <a:ext cx="12270298" cy="908655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219489" y="106527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回顾热身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0" y="1570913"/>
            <a:ext cx="12192000" cy="0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219489" y="996126"/>
            <a:ext cx="978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信息学竞赛真题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5C4F6A-735D-F846-B44B-589C3568A199}"/>
              </a:ext>
            </a:extLst>
          </p:cNvPr>
          <p:cNvSpPr txBox="1"/>
          <p:nvPr/>
        </p:nvSpPr>
        <p:spPr>
          <a:xfrm>
            <a:off x="4634609" y="2742912"/>
            <a:ext cx="689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DEBE7D6-F774-4746-9D8A-5F0040DA53C2}"/>
              </a:ext>
            </a:extLst>
          </p:cNvPr>
          <p:cNvSpPr txBox="1"/>
          <p:nvPr/>
        </p:nvSpPr>
        <p:spPr>
          <a:xfrm>
            <a:off x="636247" y="1601861"/>
            <a:ext cx="10487024" cy="5308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计算机存储数据的基本单位是</a:t>
            </a:r>
            <a:r>
              <a:rPr kumimoji="1" lang="en-US" altLang="zh-CN" sz="2800" dirty="0"/>
              <a:t>______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计算机存储数据的最小单位是</a:t>
            </a:r>
            <a:r>
              <a:rPr kumimoji="1" lang="en-US" altLang="zh-CN" sz="2800" dirty="0"/>
              <a:t>______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800" dirty="0"/>
              <a:t>32</a:t>
            </a:r>
            <a:r>
              <a:rPr kumimoji="1" lang="zh-CN" altLang="en-US" sz="2800" dirty="0"/>
              <a:t>位整型变量占用</a:t>
            </a:r>
            <a:r>
              <a:rPr kumimoji="1" lang="en-US" altLang="zh-CN" sz="2800" dirty="0"/>
              <a:t>______</a:t>
            </a:r>
            <a:r>
              <a:rPr kumimoji="1" lang="zh-CN" altLang="en-US" sz="2800" dirty="0"/>
              <a:t>个字节</a:t>
            </a:r>
            <a:endParaRPr kumimoji="1" lang="en-US" altLang="zh-CN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800" dirty="0"/>
              <a:t>16</a:t>
            </a:r>
            <a:r>
              <a:rPr kumimoji="1" lang="zh-CN" altLang="en-US" sz="2800" dirty="0"/>
              <a:t>进制的</a:t>
            </a:r>
            <a:r>
              <a:rPr kumimoji="1" lang="en-US" altLang="zh-CN" sz="2800" dirty="0"/>
              <a:t>19</a:t>
            </a:r>
            <a:r>
              <a:rPr kumimoji="1" lang="zh-CN" altLang="en-US" sz="2800" dirty="0"/>
              <a:t>等于十进制数多少</a:t>
            </a:r>
            <a:r>
              <a:rPr kumimoji="1" lang="en-US" altLang="zh-CN" sz="2800" dirty="0"/>
              <a:t>_____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十进制小数</a:t>
            </a:r>
            <a:r>
              <a:rPr kumimoji="1" lang="en-US" altLang="zh-CN" sz="2800" dirty="0"/>
              <a:t>13.375</a:t>
            </a:r>
            <a:r>
              <a:rPr kumimoji="1" lang="zh-CN" altLang="en-US" sz="2800" dirty="0"/>
              <a:t>对应的二进制是多少</a:t>
            </a:r>
            <a:r>
              <a:rPr kumimoji="1" lang="en-US" altLang="zh-CN" sz="2800" dirty="0"/>
              <a:t>______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800" dirty="0"/>
              <a:t>NOI</a:t>
            </a:r>
            <a:r>
              <a:rPr kumimoji="1" lang="zh-CN" altLang="en-US" sz="2800" dirty="0"/>
              <a:t>的全称是</a:t>
            </a:r>
            <a:r>
              <a:rPr kumimoji="1" lang="en-US" altLang="zh-CN" sz="2800" dirty="0"/>
              <a:t>______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National Olympiad in Informatics	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/>
              <a:t>全国青少年信息学奥林匹克竞赛</a:t>
            </a:r>
            <a:endParaRPr kumimoji="1" lang="en-US" altLang="zh-CN" sz="20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781953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762539" y="1490659"/>
            <a:ext cx="10336070" cy="80254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629998" y="1078301"/>
            <a:ext cx="856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海伦公式（</a:t>
            </a:r>
            <a:r>
              <a:rPr kumimoji="1" lang="en" altLang="zh-CN" sz="2400" b="1" dirty="0">
                <a:solidFill>
                  <a:srgbClr val="6E2465"/>
                </a:solidFill>
              </a:rPr>
              <a:t>Heron</a:t>
            </a:r>
            <a:r>
              <a:rPr kumimoji="1" lang="en-US" altLang="zh-CN" sz="2400" b="1" dirty="0">
                <a:solidFill>
                  <a:srgbClr val="6E2465"/>
                </a:solidFill>
              </a:rPr>
              <a:t>'</a:t>
            </a:r>
            <a:r>
              <a:rPr kumimoji="1" lang="en" altLang="zh-CN" sz="2400" b="1" dirty="0">
                <a:solidFill>
                  <a:srgbClr val="6E2465"/>
                </a:solidFill>
              </a:rPr>
              <a:t>s formula</a:t>
            </a:r>
            <a:r>
              <a:rPr kumimoji="1" lang="zh-CN" altLang="en-US" sz="2400" b="1" dirty="0">
                <a:solidFill>
                  <a:srgbClr val="6E2465"/>
                </a:solidFill>
              </a:rPr>
              <a:t>）求解三角形的面积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5C4F6A-735D-F846-B44B-589C3568A199}"/>
              </a:ext>
            </a:extLst>
          </p:cNvPr>
          <p:cNvSpPr txBox="1"/>
          <p:nvPr/>
        </p:nvSpPr>
        <p:spPr>
          <a:xfrm>
            <a:off x="4634609" y="2742912"/>
            <a:ext cx="689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585AA13-E341-0A41-A29B-1CD0B55230F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62539" y="1570913"/>
            <a:ext cx="10129346" cy="462105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C413136-9FDF-EE45-A51B-581FD887E7C9}"/>
              </a:ext>
            </a:extLst>
          </p:cNvPr>
          <p:cNvSpPr txBox="1"/>
          <p:nvPr/>
        </p:nvSpPr>
        <p:spPr>
          <a:xfrm>
            <a:off x="2225526" y="6250686"/>
            <a:ext cx="8608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" sz="1400" dirty="0"/>
              <a:t>来源</a:t>
            </a:r>
            <a:r>
              <a:rPr kumimoji="1" lang="en-US" altLang="zh-CN" sz="1400" dirty="0"/>
              <a:t>: </a:t>
            </a:r>
            <a:r>
              <a:rPr kumimoji="1" lang="en" altLang="zh-CN" sz="1400" dirty="0"/>
              <a:t>https://</a:t>
            </a:r>
            <a:r>
              <a:rPr kumimoji="1" lang="en" altLang="zh-CN" sz="1400" dirty="0" err="1"/>
              <a:t>baike.baidu.com</a:t>
            </a:r>
            <a:r>
              <a:rPr kumimoji="1" lang="en" altLang="zh-CN" sz="1400" dirty="0"/>
              <a:t>/item/%E6%B5%B7%E4%BC%A6%E5%85%AC%E5%BC%8F</a:t>
            </a:r>
            <a:endParaRPr kumimoji="1" lang="zh-CN" altLang="en-US" sz="1400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855CB5B2-53FD-DA4B-87FD-12CC478FC302}"/>
              </a:ext>
            </a:extLst>
          </p:cNvPr>
          <p:cNvSpPr/>
          <p:nvPr/>
        </p:nvSpPr>
        <p:spPr>
          <a:xfrm>
            <a:off x="2118167" y="3800154"/>
            <a:ext cx="3977833" cy="73712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0762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530580" y="12674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——</a:t>
            </a:r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海伦公式（证明）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A58B6DB-4498-4E4E-954C-9013093DA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963" y="976535"/>
            <a:ext cx="7739372" cy="5846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5C4F6A-735D-F846-B44B-589C3568A199}"/>
              </a:ext>
            </a:extLst>
          </p:cNvPr>
          <p:cNvSpPr txBox="1"/>
          <p:nvPr/>
        </p:nvSpPr>
        <p:spPr>
          <a:xfrm>
            <a:off x="4634609" y="2742912"/>
            <a:ext cx="689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C413136-9FDF-EE45-A51B-581FD887E7C9}"/>
              </a:ext>
            </a:extLst>
          </p:cNvPr>
          <p:cNvSpPr txBox="1"/>
          <p:nvPr/>
        </p:nvSpPr>
        <p:spPr>
          <a:xfrm>
            <a:off x="4824821" y="6588752"/>
            <a:ext cx="8608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" sz="1400" dirty="0"/>
              <a:t>来源</a:t>
            </a:r>
            <a:r>
              <a:rPr kumimoji="1" lang="en-US" altLang="zh-CN" sz="1400" dirty="0"/>
              <a:t>: </a:t>
            </a:r>
            <a:r>
              <a:rPr kumimoji="1" lang="en" altLang="zh-CN" sz="1400" dirty="0"/>
              <a:t>http://</a:t>
            </a:r>
            <a:r>
              <a:rPr kumimoji="1" lang="en" altLang="zh-CN" sz="1400" dirty="0" err="1"/>
              <a:t>www.dianyongqi.com</a:t>
            </a:r>
            <a:r>
              <a:rPr kumimoji="1" lang="en" altLang="zh-CN" sz="1400" dirty="0"/>
              <a:t>/</a:t>
            </a:r>
            <a:r>
              <a:rPr kumimoji="1" lang="en" altLang="zh-CN" sz="1400" dirty="0" err="1"/>
              <a:t>zb_users</a:t>
            </a:r>
            <a:r>
              <a:rPr kumimoji="1" lang="en" altLang="zh-CN" sz="1400" dirty="0"/>
              <a:t>/upload/2020/01/202001071578377861734461.jpg</a:t>
            </a:r>
            <a:endParaRPr kumimoji="1" lang="zh-CN" altLang="en-US" sz="1400" dirty="0"/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D3263CEB-CBD8-6243-8825-3A4AAEB9DF3B}"/>
              </a:ext>
            </a:extLst>
          </p:cNvPr>
          <p:cNvSpPr/>
          <p:nvPr/>
        </p:nvSpPr>
        <p:spPr>
          <a:xfrm>
            <a:off x="1840374" y="2469064"/>
            <a:ext cx="3977833" cy="73712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13C2419-1E89-1942-BC5C-4139801B5EFE}"/>
              </a:ext>
            </a:extLst>
          </p:cNvPr>
          <p:cNvSpPr txBox="1"/>
          <p:nvPr/>
        </p:nvSpPr>
        <p:spPr>
          <a:xfrm>
            <a:off x="3690496" y="2676764"/>
            <a:ext cx="2351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勾股定理</a:t>
            </a:r>
            <a:r>
              <a:rPr kumimoji="1" lang="zh-CN" altLang="en-US" dirty="0"/>
              <a:t>化简</a:t>
            </a:r>
          </a:p>
        </p:txBody>
      </p:sp>
    </p:spTree>
    <p:extLst>
      <p:ext uri="{BB962C8B-B14F-4D97-AF65-F5344CB8AC3E}">
        <p14:creationId xmlns:p14="http://schemas.microsoft.com/office/powerpoint/2010/main" val="3591126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48772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588917" y="1386484"/>
            <a:ext cx="10642232" cy="0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629998" y="974126"/>
            <a:ext cx="856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海伦公式（</a:t>
            </a:r>
            <a:r>
              <a:rPr kumimoji="1" lang="en" altLang="zh-CN" sz="2400" b="1" dirty="0">
                <a:solidFill>
                  <a:srgbClr val="6E2465"/>
                </a:solidFill>
              </a:rPr>
              <a:t>Heron</a:t>
            </a:r>
            <a:r>
              <a:rPr kumimoji="1" lang="en-US" altLang="zh-CN" sz="2400" b="1" dirty="0">
                <a:solidFill>
                  <a:srgbClr val="6E2465"/>
                </a:solidFill>
              </a:rPr>
              <a:t>'</a:t>
            </a:r>
            <a:r>
              <a:rPr kumimoji="1" lang="en" altLang="zh-CN" sz="2400" b="1" dirty="0">
                <a:solidFill>
                  <a:srgbClr val="6E2465"/>
                </a:solidFill>
              </a:rPr>
              <a:t>s formula</a:t>
            </a:r>
            <a:r>
              <a:rPr kumimoji="1" lang="zh-CN" altLang="en-US" sz="2400" b="1" dirty="0">
                <a:solidFill>
                  <a:srgbClr val="6E2465"/>
                </a:solidFill>
              </a:rPr>
              <a:t>）求解三角形的面积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42C7274-FAC9-7244-97CB-5EB5178F9698}"/>
              </a:ext>
            </a:extLst>
          </p:cNvPr>
          <p:cNvGrpSpPr/>
          <p:nvPr/>
        </p:nvGrpSpPr>
        <p:grpSpPr>
          <a:xfrm>
            <a:off x="1849147" y="1471257"/>
            <a:ext cx="3938142" cy="5183969"/>
            <a:chOff x="7966762" y="1674031"/>
            <a:chExt cx="3938142" cy="5183969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71FB37C-0446-504C-A8FD-5BDD6971FD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50000"/>
                      </a14:imgEffect>
                      <a14:imgEffect>
                        <a14:colorTemperature colorTemp="5900"/>
                      </a14:imgEffect>
                      <a14:imgEffect>
                        <a14:saturation sat="33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</a:extLst>
            </a:blip>
            <a:srcRect t="3816" r="-1742" b="5792"/>
            <a:stretch/>
          </p:blipFill>
          <p:spPr>
            <a:xfrm>
              <a:off x="8483424" y="1674031"/>
              <a:ext cx="3421480" cy="5183969"/>
            </a:xfrm>
            <a:prstGeom prst="rect">
              <a:avLst/>
            </a:prstGeom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2DA37A4-ED72-8549-A34F-553717D19435}"/>
                </a:ext>
              </a:extLst>
            </p:cNvPr>
            <p:cNvSpPr txBox="1"/>
            <p:nvPr/>
          </p:nvSpPr>
          <p:spPr>
            <a:xfrm>
              <a:off x="8444275" y="1852603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做饭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D5C9E02-A2BB-7144-9AAE-8EB029AD22A8}"/>
                </a:ext>
              </a:extLst>
            </p:cNvPr>
            <p:cNvSpPr txBox="1"/>
            <p:nvPr/>
          </p:nvSpPr>
          <p:spPr>
            <a:xfrm>
              <a:off x="8127424" y="2544971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食材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B36ACC5-CA32-FC4B-93FC-C0F0AD2C8BA9}"/>
                </a:ext>
              </a:extLst>
            </p:cNvPr>
            <p:cNvSpPr txBox="1"/>
            <p:nvPr/>
          </p:nvSpPr>
          <p:spPr>
            <a:xfrm>
              <a:off x="7978821" y="3335400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加工</a:t>
              </a:r>
              <a:r>
                <a:rPr kumimoji="1" lang="en-US" altLang="zh-CN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1</a:t>
              </a:r>
              <a:endParaRPr kumimoji="1" lang="zh-CN" altLang="en-US" dirty="0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E4B7FDE-3143-9F49-A350-77E91EEC341A}"/>
                </a:ext>
              </a:extLst>
            </p:cNvPr>
            <p:cNvSpPr txBox="1"/>
            <p:nvPr/>
          </p:nvSpPr>
          <p:spPr>
            <a:xfrm>
              <a:off x="7966762" y="4152214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加工</a:t>
              </a:r>
              <a:r>
                <a:rPr kumimoji="1" lang="en-US" altLang="zh-CN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2</a:t>
              </a:r>
              <a:endParaRPr kumimoji="1" lang="zh-CN" altLang="en-US" dirty="0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07F689C3-5FB1-1C40-BAD8-0209E9A54E85}"/>
                </a:ext>
              </a:extLst>
            </p:cNvPr>
            <p:cNvSpPr txBox="1"/>
            <p:nvPr/>
          </p:nvSpPr>
          <p:spPr>
            <a:xfrm>
              <a:off x="7966762" y="4912034"/>
              <a:ext cx="95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成品</a:t>
              </a:r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1FA2A9BE-EAC8-B440-8D59-E34AE959E67F}"/>
              </a:ext>
            </a:extLst>
          </p:cNvPr>
          <p:cNvSpPr/>
          <p:nvPr/>
        </p:nvSpPr>
        <p:spPr>
          <a:xfrm>
            <a:off x="2558931" y="2976212"/>
            <a:ext cx="2672826" cy="54385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DFC3CEC-7DFE-2B4F-9F50-36DAAEDF7976}"/>
              </a:ext>
            </a:extLst>
          </p:cNvPr>
          <p:cNvSpPr txBox="1"/>
          <p:nvPr/>
        </p:nvSpPr>
        <p:spPr>
          <a:xfrm>
            <a:off x="6528122" y="1649829"/>
            <a:ext cx="43173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1.</a:t>
            </a:r>
            <a:r>
              <a:rPr kumimoji="1" lang="zh-CN" altLang="en-US" sz="2800" dirty="0"/>
              <a:t>输入边长</a:t>
            </a:r>
            <a:r>
              <a:rPr kumimoji="1" lang="en-US" altLang="zh-CN" sz="2800" dirty="0" err="1"/>
              <a:t>a,b,c</a:t>
            </a:r>
            <a:endParaRPr kumimoji="1" lang="en-US" altLang="zh-CN" sz="2800" dirty="0"/>
          </a:p>
          <a:p>
            <a:r>
              <a:rPr kumimoji="1" lang="en-US" altLang="zh-CN" sz="2800" dirty="0"/>
              <a:t>2.</a:t>
            </a:r>
            <a:r>
              <a:rPr kumimoji="1" lang="zh-CN" altLang="en-US" sz="2800" dirty="0"/>
              <a:t>计算</a:t>
            </a:r>
            <a:r>
              <a:rPr kumimoji="1" lang="en-US" altLang="zh-CN" sz="2800" dirty="0"/>
              <a:t>p</a:t>
            </a:r>
          </a:p>
          <a:p>
            <a:r>
              <a:rPr kumimoji="1" lang="en-US" altLang="zh-CN" sz="2800" dirty="0"/>
              <a:t>3.</a:t>
            </a:r>
            <a:r>
              <a:rPr kumimoji="1" lang="zh-CN" altLang="en-US" sz="2800" dirty="0"/>
              <a:t>计算面积</a:t>
            </a:r>
            <a:r>
              <a:rPr kumimoji="1" lang="en-US" altLang="zh-CN" sz="2800" dirty="0"/>
              <a:t>s</a:t>
            </a:r>
          </a:p>
          <a:p>
            <a:r>
              <a:rPr kumimoji="1" lang="en-US" altLang="zh-CN" sz="2800" dirty="0"/>
              <a:t>4.</a:t>
            </a:r>
            <a:r>
              <a:rPr kumimoji="1" lang="zh-CN" altLang="en-US" sz="2800" dirty="0"/>
              <a:t>输出面积</a:t>
            </a:r>
            <a:endParaRPr kumimoji="1"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687406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48772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kumimoji="1" lang="zh-CN" altLang="zh-CN" sz="200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588917" y="1386484"/>
            <a:ext cx="10642232" cy="0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629998" y="974126"/>
            <a:ext cx="856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海伦公式（</a:t>
            </a:r>
            <a:r>
              <a:rPr kumimoji="1" lang="en" altLang="zh-CN" sz="2400" b="1" dirty="0">
                <a:solidFill>
                  <a:srgbClr val="6E2465"/>
                </a:solidFill>
              </a:rPr>
              <a:t>Heron</a:t>
            </a:r>
            <a:r>
              <a:rPr kumimoji="1" lang="en-US" altLang="zh-CN" sz="2400" b="1" dirty="0">
                <a:solidFill>
                  <a:srgbClr val="6E2465"/>
                </a:solidFill>
              </a:rPr>
              <a:t>'</a:t>
            </a:r>
            <a:r>
              <a:rPr kumimoji="1" lang="en" altLang="zh-CN" sz="2400" b="1" dirty="0">
                <a:solidFill>
                  <a:srgbClr val="6E2465"/>
                </a:solidFill>
              </a:rPr>
              <a:t>s formula</a:t>
            </a:r>
            <a:r>
              <a:rPr kumimoji="1" lang="zh-CN" altLang="en-US" sz="2400" b="1" dirty="0">
                <a:solidFill>
                  <a:srgbClr val="6E2465"/>
                </a:solidFill>
              </a:rPr>
              <a:t>）求解三角形的面积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DFC3CEC-7DFE-2B4F-9F50-36DAAEDF7976}"/>
              </a:ext>
            </a:extLst>
          </p:cNvPr>
          <p:cNvSpPr txBox="1"/>
          <p:nvPr/>
        </p:nvSpPr>
        <p:spPr>
          <a:xfrm>
            <a:off x="1784244" y="1466155"/>
            <a:ext cx="89645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1.</a:t>
            </a:r>
            <a:r>
              <a:rPr kumimoji="1" lang="zh-CN" altLang="en-US" sz="2400" dirty="0"/>
              <a:t>输入边长</a:t>
            </a:r>
            <a:r>
              <a:rPr kumimoji="1" lang="en-US" altLang="zh-CN" sz="2400" dirty="0"/>
              <a:t>(edge)</a:t>
            </a:r>
            <a:r>
              <a:rPr kumimoji="1" lang="zh-CN" altLang="en-US" sz="2400" dirty="0"/>
              <a:t>  </a:t>
            </a:r>
            <a:r>
              <a:rPr kumimoji="1" lang="en-US" altLang="zh-CN" sz="2400" dirty="0" err="1"/>
              <a:t>a,b,c</a:t>
            </a:r>
            <a:endParaRPr kumimoji="1" lang="en-US" altLang="zh-CN" sz="2400" dirty="0"/>
          </a:p>
          <a:p>
            <a:r>
              <a:rPr kumimoji="1" lang="en-US" altLang="zh-CN" sz="2400" dirty="0"/>
              <a:t>2.</a:t>
            </a:r>
            <a:r>
              <a:rPr kumimoji="1" lang="zh-CN" altLang="en-US" sz="2400" dirty="0"/>
              <a:t>计算半周长（</a:t>
            </a:r>
            <a:r>
              <a:rPr kumimoji="1" lang="en-US" altLang="zh-CN" sz="2400" dirty="0" err="1"/>
              <a:t>semiperimeter</a:t>
            </a:r>
            <a:r>
              <a:rPr kumimoji="1" lang="zh-CN" altLang="en-US" sz="2400" dirty="0"/>
              <a:t>）</a:t>
            </a:r>
            <a:endParaRPr kumimoji="1" lang="en-US" altLang="zh-CN" sz="2400" dirty="0"/>
          </a:p>
          <a:p>
            <a:r>
              <a:rPr lang="en" altLang="zh-CN" sz="1600" dirty="0"/>
              <a:t>semi—</a:t>
            </a:r>
            <a:r>
              <a:rPr lang="zh-CN" altLang="en-US" sz="1600" dirty="0"/>
              <a:t>半  半导体 </a:t>
            </a:r>
            <a:r>
              <a:rPr lang="en" altLang="zh-CN" sz="1600" dirty="0"/>
              <a:t>semiconductor</a:t>
            </a:r>
            <a:r>
              <a:rPr lang="zh-CN" altLang="en" sz="1600" dirty="0"/>
              <a:t>；</a:t>
            </a:r>
            <a:r>
              <a:rPr lang="en" altLang="zh-CN" sz="1600" dirty="0"/>
              <a:t>peri-</a:t>
            </a:r>
            <a:r>
              <a:rPr lang="zh-CN" altLang="en-US" sz="1600" dirty="0"/>
              <a:t>有</a:t>
            </a:r>
            <a:r>
              <a:rPr lang="en" altLang="zh-CN" sz="1600" dirty="0"/>
              <a:t>around</a:t>
            </a:r>
            <a:r>
              <a:rPr lang="zh-CN" altLang="en-US" sz="1600" dirty="0"/>
              <a:t>的意思，边缘、周长；</a:t>
            </a:r>
            <a:endParaRPr kumimoji="1" lang="en-US" altLang="zh-CN" sz="2400" dirty="0"/>
          </a:p>
          <a:p>
            <a:r>
              <a:rPr kumimoji="1" lang="en-US" altLang="zh-CN" sz="2400" dirty="0"/>
              <a:t>3.</a:t>
            </a:r>
            <a:r>
              <a:rPr kumimoji="1" lang="zh-CN" altLang="en-US" sz="2400" dirty="0"/>
              <a:t>计算面积 （</a:t>
            </a:r>
            <a:r>
              <a:rPr kumimoji="1" lang="en-US" altLang="zh-CN" sz="2400" dirty="0"/>
              <a:t>area</a:t>
            </a:r>
            <a:r>
              <a:rPr kumimoji="1" lang="zh-CN" altLang="en-US" sz="2400" dirty="0"/>
              <a:t>）</a:t>
            </a:r>
            <a:endParaRPr kumimoji="1" lang="en-US" altLang="zh-CN" sz="2400" dirty="0"/>
          </a:p>
          <a:p>
            <a:r>
              <a:rPr kumimoji="1" lang="en-US" altLang="zh-CN" sz="2400" dirty="0"/>
              <a:t>4.</a:t>
            </a:r>
            <a:r>
              <a:rPr kumimoji="1" lang="zh-CN" altLang="en-US" sz="2400" dirty="0"/>
              <a:t>输出面积</a:t>
            </a:r>
            <a:endParaRPr kumimoji="1" lang="en-US" altLang="zh-CN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D3E64A6-5FCA-C64C-8FD1-8608784708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4031" y="3520066"/>
            <a:ext cx="10437118" cy="286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05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48772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kumimoji="1" lang="zh-CN" altLang="zh-CN" sz="200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A829E77-D2A6-064E-AEAB-684D6212626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1146" y="1050549"/>
            <a:ext cx="6995763" cy="525251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52B3202-3AF7-BC45-89F6-5BA755EA5D8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01218" y="2580723"/>
            <a:ext cx="3789744" cy="215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940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练习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691099" y="1319209"/>
            <a:ext cx="10336070" cy="80254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558558" y="906850"/>
            <a:ext cx="5074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输入圆的半径计算周长和面积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C5C4F6A-735D-F846-B44B-589C3568A199}"/>
                  </a:ext>
                </a:extLst>
              </p:cNvPr>
              <p:cNvSpPr txBox="1"/>
              <p:nvPr/>
            </p:nvSpPr>
            <p:spPr>
              <a:xfrm>
                <a:off x="1736517" y="1514681"/>
                <a:ext cx="6898512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/>
                  <a:t>【</a:t>
                </a:r>
                <a:r>
                  <a:rPr lang="zh-CN" altLang="en-US" b="1" dirty="0"/>
                  <a:t>问题分析</a:t>
                </a:r>
                <a:r>
                  <a:rPr lang="en-US" altLang="zh-CN" b="1" dirty="0"/>
                  <a:t>】</a:t>
                </a:r>
              </a:p>
              <a:p>
                <a:r>
                  <a:rPr lang="zh-CN" altLang="en-US" dirty="0"/>
                  <a:t>根据圆的半径</a:t>
                </a:r>
                <a:r>
                  <a:rPr lang="en-US" altLang="zh-CN" dirty="0"/>
                  <a:t>Radius</a:t>
                </a:r>
                <a:r>
                  <a:rPr lang="zh-CN" altLang="en-US" dirty="0"/>
                  <a:t>，计算圆的面积</a:t>
                </a:r>
                <a:r>
                  <a:rPr lang="en-US" altLang="zh-CN" dirty="0"/>
                  <a:t>Area</a:t>
                </a:r>
                <a:r>
                  <a:rPr lang="zh-CN" altLang="en-US" dirty="0"/>
                  <a:t>和周长</a:t>
                </a:r>
                <a:r>
                  <a:rPr lang="en-US" altLang="zh-CN" dirty="0"/>
                  <a:t>Perimeter</a:t>
                </a:r>
              </a:p>
              <a:p>
                <a:r>
                  <a:rPr lang="zh-CN" altLang="en-US" dirty="0"/>
                  <a:t>圆的面积：</a:t>
                </a:r>
                <a:r>
                  <a:rPr lang="en-US" altLang="zh-CN" dirty="0"/>
                  <a:t>Area=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dirty="0"/>
                  <a:t> </a:t>
                </a:r>
                <a:endParaRPr lang="en-US" altLang="zh-CN" dirty="0"/>
              </a:p>
              <a:p>
                <a:r>
                  <a:rPr lang="zh-CN" altLang="en-US" dirty="0"/>
                  <a:t>周长：</a:t>
                </a:r>
                <a:r>
                  <a:rPr lang="en-US" altLang="zh-CN" dirty="0"/>
                  <a:t>Perimeter=2</a:t>
                </a:r>
                <a:r>
                  <a:rPr lang="en-US" altLang="zh-CN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br>
                  <a:rPr lang="zh-CN" altLang="en-US" dirty="0"/>
                </a:br>
                <a:br>
                  <a:rPr lang="zh-CN" altLang="en-US" dirty="0"/>
                </a:br>
                <a:r>
                  <a:rPr lang="en-US" altLang="zh-CN" b="1" dirty="0"/>
                  <a:t>【</a:t>
                </a:r>
                <a:r>
                  <a:rPr lang="zh-CN" altLang="en-US" b="1" dirty="0"/>
                  <a:t>算法设计</a:t>
                </a:r>
                <a:r>
                  <a:rPr lang="en-US" altLang="zh-CN" b="1" dirty="0"/>
                  <a:t>】</a:t>
                </a:r>
              </a:p>
              <a:p>
                <a:r>
                  <a:rPr kumimoji="1" lang="zh-CN" altLang="en-US" dirty="0"/>
                  <a:t>输入：半径</a:t>
                </a:r>
                <a:r>
                  <a:rPr kumimoji="1" lang="en-US" altLang="zh-CN" dirty="0"/>
                  <a:t>R</a:t>
                </a:r>
              </a:p>
              <a:p>
                <a:r>
                  <a:rPr kumimoji="1" lang="zh-CN" altLang="en-US" dirty="0"/>
                  <a:t>处理：同上公式</a:t>
                </a:r>
                <a:endParaRPr kumimoji="1" lang="en-US" altLang="zh-CN" dirty="0"/>
              </a:p>
              <a:p>
                <a:endParaRPr kumimoji="1" lang="en-US" altLang="zh-CN" dirty="0"/>
              </a:p>
              <a:p>
                <a:r>
                  <a:rPr lang="en-US" altLang="zh-CN" b="1" dirty="0"/>
                  <a:t>【</a:t>
                </a:r>
                <a:r>
                  <a:rPr lang="zh-CN" altLang="en-US" b="1" dirty="0"/>
                  <a:t>代码填空</a:t>
                </a:r>
                <a:r>
                  <a:rPr lang="en-US" altLang="zh-CN" b="1" dirty="0"/>
                  <a:t>】</a:t>
                </a:r>
              </a:p>
              <a:p>
                <a:endParaRPr lang="en-US" altLang="zh-CN" b="1" dirty="0"/>
              </a:p>
              <a:p>
                <a:endParaRPr lang="en-US" altLang="zh-CN" b="1" dirty="0"/>
              </a:p>
              <a:p>
                <a:endParaRPr kumimoji="1" lang="en-US" altLang="zh-CN" dirty="0"/>
              </a:p>
              <a:p>
                <a:endParaRPr kumimoji="1" lang="en-US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C5C4F6A-735D-F846-B44B-589C3568A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6517" y="1514681"/>
                <a:ext cx="6898512" cy="4247317"/>
              </a:xfrm>
              <a:prstGeom prst="rect">
                <a:avLst/>
              </a:prstGeom>
              <a:blipFill>
                <a:blip r:embed="rId9"/>
                <a:stretch>
                  <a:fillRect l="-734" t="-5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40A417B5-4AD5-FE4C-9767-925F3C4BDC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6428" y="4751362"/>
            <a:ext cx="6451600" cy="17272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D62292D-4074-414C-911C-9D17332C378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33169" y="1522274"/>
            <a:ext cx="2199839" cy="482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60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F5A1BCC-A103-4D41-9392-DE2C6965CDFB}"/>
              </a:ext>
            </a:extLst>
          </p:cNvPr>
          <p:cNvSpPr/>
          <p:nvPr/>
        </p:nvSpPr>
        <p:spPr>
          <a:xfrm>
            <a:off x="1491431" y="35466"/>
            <a:ext cx="10739718" cy="68580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hlinkClick r:id="" action="ppaction://noaction"/>
            <a:extLst>
              <a:ext uri="{FF2B5EF4-FFF2-40B4-BE49-F238E27FC236}">
                <a16:creationId xmlns:a16="http://schemas.microsoft.com/office/drawing/2014/main" id="{3933E01E-B171-824C-98E4-94291CDDB771}"/>
              </a:ext>
            </a:extLst>
          </p:cNvPr>
          <p:cNvSpPr/>
          <p:nvPr/>
        </p:nvSpPr>
        <p:spPr>
          <a:xfrm>
            <a:off x="19575" y="1164668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学习任务</a:t>
            </a:r>
          </a:p>
        </p:txBody>
      </p:sp>
      <p:sp>
        <p:nvSpPr>
          <p:cNvPr id="9" name="矩形 8">
            <a:hlinkClick r:id="" action="ppaction://noaction"/>
            <a:extLst>
              <a:ext uri="{FF2B5EF4-FFF2-40B4-BE49-F238E27FC236}">
                <a16:creationId xmlns:a16="http://schemas.microsoft.com/office/drawing/2014/main" id="{4297681F-0242-9A44-98AF-03DB5FCC73F2}"/>
              </a:ext>
            </a:extLst>
          </p:cNvPr>
          <p:cNvSpPr/>
          <p:nvPr/>
        </p:nvSpPr>
        <p:spPr>
          <a:xfrm>
            <a:off x="0" y="419212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算法设计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BC15F-0683-7045-A0AF-839A673EE045}"/>
              </a:ext>
            </a:extLst>
          </p:cNvPr>
          <p:cNvSpPr/>
          <p:nvPr/>
        </p:nvSpPr>
        <p:spPr>
          <a:xfrm>
            <a:off x="1530580" y="35466"/>
            <a:ext cx="10739718" cy="941069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CE0512D2-1295-A14B-B51F-4CF0735C86E0}"/>
              </a:ext>
            </a:extLst>
          </p:cNvPr>
          <p:cNvGraphicFramePr/>
          <p:nvPr/>
        </p:nvGraphicFramePr>
        <p:xfrm>
          <a:off x="4866290" y="2055002"/>
          <a:ext cx="5074382" cy="84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图片 31">
            <a:extLst>
              <a:ext uri="{FF2B5EF4-FFF2-40B4-BE49-F238E27FC236}">
                <a16:creationId xmlns:a16="http://schemas.microsoft.com/office/drawing/2014/main" id="{33CEE9BE-69F1-734D-B5A4-A91DFD469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23271" y="0"/>
            <a:ext cx="1068729" cy="9086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013ABF3-CD93-A942-B5BD-47D7E564DCE8}"/>
              </a:ext>
            </a:extLst>
          </p:cNvPr>
          <p:cNvSpPr txBox="1"/>
          <p:nvPr/>
        </p:nvSpPr>
        <p:spPr>
          <a:xfrm>
            <a:off x="1762539" y="178146"/>
            <a:ext cx="7366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练习</a:t>
            </a:r>
            <a:r>
              <a:rPr kumimoji="1" lang="en-US" altLang="zh-CN" sz="32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</a:t>
            </a:r>
            <a:endParaRPr kumimoji="1" lang="zh-CN" altLang="en-US" sz="3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378A8B-D020-4647-80D0-4404AA457F48}"/>
              </a:ext>
            </a:extLst>
          </p:cNvPr>
          <p:cNvSpPr txBox="1"/>
          <p:nvPr/>
        </p:nvSpPr>
        <p:spPr>
          <a:xfrm>
            <a:off x="2941983" y="3560005"/>
            <a:ext cx="2888973" cy="39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矩形 13">
            <a:hlinkClick r:id="" action="ppaction://noaction"/>
            <a:extLst>
              <a:ext uri="{FF2B5EF4-FFF2-40B4-BE49-F238E27FC236}">
                <a16:creationId xmlns:a16="http://schemas.microsoft.com/office/drawing/2014/main" id="{820E1D2E-9974-684C-92E2-162FAD8F752C}"/>
              </a:ext>
            </a:extLst>
          </p:cNvPr>
          <p:cNvSpPr/>
          <p:nvPr/>
        </p:nvSpPr>
        <p:spPr>
          <a:xfrm>
            <a:off x="29362" y="2678397"/>
            <a:ext cx="1452282" cy="544830"/>
          </a:xfrm>
          <a:prstGeom prst="rect">
            <a:avLst/>
          </a:prstGeom>
          <a:solidFill>
            <a:srgbClr val="6E24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问题分析</a:t>
            </a:r>
          </a:p>
        </p:txBody>
      </p:sp>
      <p:sp>
        <p:nvSpPr>
          <p:cNvPr id="17" name="矩形 16">
            <a:hlinkClick r:id="" action="ppaction://noaction"/>
            <a:extLst>
              <a:ext uri="{FF2B5EF4-FFF2-40B4-BE49-F238E27FC236}">
                <a16:creationId xmlns:a16="http://schemas.microsoft.com/office/drawing/2014/main" id="{9C117D90-9E85-F04A-B2DE-78B698BA4412}"/>
              </a:ext>
            </a:extLst>
          </p:cNvPr>
          <p:cNvSpPr/>
          <p:nvPr/>
        </p:nvSpPr>
        <p:spPr>
          <a:xfrm>
            <a:off x="0" y="5705856"/>
            <a:ext cx="1452282" cy="54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程序调试</a:t>
            </a:r>
            <a:endParaRPr lang="zh-CN" altLang="zh-CN" sz="2000" dirty="0">
              <a:solidFill>
                <a:schemeClr val="bg2">
                  <a:lumMod val="50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35E4E26D-3829-7D48-951F-B36489D3DDBB}"/>
              </a:ext>
            </a:extLst>
          </p:cNvPr>
          <p:cNvCxnSpPr>
            <a:cxnSpLocks/>
          </p:cNvCxnSpPr>
          <p:nvPr/>
        </p:nvCxnSpPr>
        <p:spPr>
          <a:xfrm>
            <a:off x="1691099" y="1319209"/>
            <a:ext cx="10336070" cy="80254"/>
          </a:xfrm>
          <a:prstGeom prst="straightConnector1">
            <a:avLst/>
          </a:prstGeom>
          <a:ln w="34925">
            <a:solidFill>
              <a:srgbClr val="6E24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513C22-A614-1242-B9B5-C3A8C257AC7E}"/>
              </a:ext>
            </a:extLst>
          </p:cNvPr>
          <p:cNvSpPr txBox="1"/>
          <p:nvPr/>
        </p:nvSpPr>
        <p:spPr>
          <a:xfrm>
            <a:off x="1558558" y="906850"/>
            <a:ext cx="5074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6E2465"/>
                </a:solidFill>
              </a:rPr>
              <a:t>输入圆的半径计算周长和面积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C5C4F6A-735D-F846-B44B-589C3568A199}"/>
                  </a:ext>
                </a:extLst>
              </p:cNvPr>
              <p:cNvSpPr txBox="1"/>
              <p:nvPr/>
            </p:nvSpPr>
            <p:spPr>
              <a:xfrm>
                <a:off x="1736517" y="1514681"/>
                <a:ext cx="6898512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/>
                  <a:t>【</a:t>
                </a:r>
                <a:r>
                  <a:rPr lang="zh-CN" altLang="en-US" b="1" dirty="0"/>
                  <a:t>问题分析</a:t>
                </a:r>
                <a:r>
                  <a:rPr lang="en-US" altLang="zh-CN" b="1" dirty="0"/>
                  <a:t>】</a:t>
                </a:r>
              </a:p>
              <a:p>
                <a:r>
                  <a:rPr lang="zh-CN" altLang="en-US" dirty="0"/>
                  <a:t>根据圆的半径</a:t>
                </a:r>
                <a:r>
                  <a:rPr lang="en-US" altLang="zh-CN" dirty="0"/>
                  <a:t>Radius</a:t>
                </a:r>
                <a:r>
                  <a:rPr lang="zh-CN" altLang="en-US" dirty="0"/>
                  <a:t>，计算圆的面积</a:t>
                </a:r>
                <a:r>
                  <a:rPr lang="en-US" altLang="zh-CN" dirty="0"/>
                  <a:t>Area</a:t>
                </a:r>
                <a:r>
                  <a:rPr lang="zh-CN" altLang="en-US" dirty="0"/>
                  <a:t>和周长</a:t>
                </a:r>
                <a:r>
                  <a:rPr lang="en-US" altLang="zh-CN" dirty="0"/>
                  <a:t>Perimeter</a:t>
                </a:r>
              </a:p>
              <a:p>
                <a:r>
                  <a:rPr lang="zh-CN" altLang="en-US" dirty="0"/>
                  <a:t>圆的面积：</a:t>
                </a:r>
                <a:r>
                  <a:rPr lang="en-US" altLang="zh-CN" dirty="0"/>
                  <a:t>Area=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dirty="0"/>
                  <a:t> </a:t>
                </a:r>
                <a:endParaRPr lang="en-US" altLang="zh-CN" dirty="0"/>
              </a:p>
              <a:p>
                <a:r>
                  <a:rPr lang="zh-CN" altLang="en-US" dirty="0"/>
                  <a:t>周长：</a:t>
                </a:r>
                <a:r>
                  <a:rPr lang="en-US" altLang="zh-CN" dirty="0"/>
                  <a:t>Perimeter=2</a:t>
                </a:r>
                <a:r>
                  <a:rPr lang="en-US" altLang="zh-CN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br>
                  <a:rPr lang="zh-CN" altLang="en-US" dirty="0"/>
                </a:br>
                <a:br>
                  <a:rPr lang="zh-CN" altLang="en-US" dirty="0"/>
                </a:br>
                <a:r>
                  <a:rPr lang="en-US" altLang="zh-CN" b="1" dirty="0"/>
                  <a:t>【</a:t>
                </a:r>
                <a:r>
                  <a:rPr lang="zh-CN" altLang="en-US" b="1" dirty="0"/>
                  <a:t>算法设计</a:t>
                </a:r>
                <a:r>
                  <a:rPr lang="en-US" altLang="zh-CN" b="1" dirty="0"/>
                  <a:t>】</a:t>
                </a:r>
              </a:p>
              <a:p>
                <a:r>
                  <a:rPr kumimoji="1" lang="zh-CN" altLang="en-US" dirty="0"/>
                  <a:t>输入：半径</a:t>
                </a:r>
                <a:r>
                  <a:rPr kumimoji="1" lang="en-US" altLang="zh-CN" dirty="0"/>
                  <a:t>R</a:t>
                </a:r>
              </a:p>
              <a:p>
                <a:r>
                  <a:rPr kumimoji="1" lang="zh-CN" altLang="en-US" dirty="0"/>
                  <a:t>处理：同上公式</a:t>
                </a:r>
                <a:endParaRPr kumimoji="1" lang="en-US" altLang="zh-CN" dirty="0"/>
              </a:p>
              <a:p>
                <a:endParaRPr kumimoji="1" lang="en-US" altLang="zh-CN" dirty="0"/>
              </a:p>
              <a:p>
                <a:r>
                  <a:rPr lang="en-US" altLang="zh-CN" b="1" dirty="0"/>
                  <a:t>【</a:t>
                </a:r>
                <a:r>
                  <a:rPr lang="zh-CN" altLang="en-US" b="1" dirty="0"/>
                  <a:t>代码填空</a:t>
                </a:r>
                <a:r>
                  <a:rPr lang="en-US" altLang="zh-CN" b="1" dirty="0"/>
                  <a:t>】</a:t>
                </a:r>
              </a:p>
              <a:p>
                <a:endParaRPr lang="en-US" altLang="zh-CN" b="1" dirty="0"/>
              </a:p>
              <a:p>
                <a:endParaRPr lang="en-US" altLang="zh-CN" b="1" dirty="0"/>
              </a:p>
              <a:p>
                <a:endParaRPr kumimoji="1" lang="en-US" altLang="zh-CN" dirty="0"/>
              </a:p>
              <a:p>
                <a:endParaRPr kumimoji="1" lang="en-US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C5C4F6A-735D-F846-B44B-589C3568A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6517" y="1514681"/>
                <a:ext cx="6898512" cy="4247317"/>
              </a:xfrm>
              <a:prstGeom prst="rect">
                <a:avLst/>
              </a:prstGeom>
              <a:blipFill>
                <a:blip r:embed="rId9"/>
                <a:stretch>
                  <a:fillRect l="-734" t="-5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图片 10">
            <a:extLst>
              <a:ext uri="{FF2B5EF4-FFF2-40B4-BE49-F238E27FC236}">
                <a16:creationId xmlns:a16="http://schemas.microsoft.com/office/drawing/2014/main" id="{CD62292D-4074-414C-911C-9D17332C378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33169" y="1522274"/>
            <a:ext cx="2199839" cy="482545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13E2022-CB97-5C4F-9043-CCF03AB0311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62539" y="4552843"/>
            <a:ext cx="7570630" cy="204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046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23274</TotalTime>
  <Words>2836</Words>
  <Application>Microsoft Macintosh PowerPoint</Application>
  <PresentationFormat>宽屏</PresentationFormat>
  <Paragraphs>209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等线 Light</vt:lpstr>
      <vt:lpstr>SimSun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 铭英</dc:creator>
  <cp:lastModifiedBy>吴 铭英</cp:lastModifiedBy>
  <cp:revision>907</cp:revision>
  <cp:lastPrinted>2020-10-22T09:55:37Z</cp:lastPrinted>
  <dcterms:created xsi:type="dcterms:W3CDTF">2020-07-14T08:00:39Z</dcterms:created>
  <dcterms:modified xsi:type="dcterms:W3CDTF">2021-11-02T01:34:49Z</dcterms:modified>
</cp:coreProperties>
</file>